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Sai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21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36013-F05F-221D-38B7-B7CCC01BC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2D413-3E6C-73F5-E2EF-C0577E7FC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93E63-A715-F40B-C1E5-399F3FD20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81407-C67F-4AB0-A05A-DEBC123762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1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91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AI Data Science Agent Mix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Cursor for Data Scientists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673" y="335994"/>
            <a:ext cx="3289816" cy="381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Agentic Advantage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27673" y="1038463"/>
            <a:ext cx="5447991" cy="6331821"/>
          </a:xfrm>
          <a:prstGeom prst="roundRect">
            <a:avLst>
              <a:gd name="adj" fmla="val 1086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412432" y="1038463"/>
            <a:ext cx="60960" cy="8052911"/>
          </a:xfrm>
          <a:prstGeom prst="roundRect">
            <a:avLst>
              <a:gd name="adj" fmla="val 180423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610791" y="1175861"/>
            <a:ext cx="1527572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Old Way (Copilot 1.0)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10791" y="1488877"/>
            <a:ext cx="641794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code snippets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610791" y="1727002"/>
            <a:ext cx="641794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user to debug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10791" y="1965127"/>
            <a:ext cx="641794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Stateless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610791" y="2203252"/>
            <a:ext cx="641794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Single-task focused</a:t>
            </a:r>
            <a:endParaRPr lang="en-US" sz="9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2" y="2536032"/>
            <a:ext cx="4655106" cy="4655106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471886" y="1038464"/>
            <a:ext cx="5785079" cy="6541142"/>
          </a:xfrm>
          <a:prstGeom prst="roundRect">
            <a:avLst>
              <a:gd name="adj" fmla="val 1086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28A74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456646" y="1038463"/>
            <a:ext cx="60960" cy="8052911"/>
          </a:xfrm>
          <a:prstGeom prst="roundRect">
            <a:avLst>
              <a:gd name="adj" fmla="val 180423"/>
            </a:avLst>
          </a:prstGeom>
          <a:solidFill>
            <a:srgbClr val="28A74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655004" y="1175861"/>
            <a:ext cx="177248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New Way (Agentic Team)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655004" y="1488877"/>
            <a:ext cx="641794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Automates workflows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7655004" y="1727002"/>
            <a:ext cx="641794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Self-corrects errors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7655004" y="1965127"/>
            <a:ext cx="641794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Stateful &amp; contextual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7655004" y="2203252"/>
            <a:ext cx="641794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Manages multi-step projects</a:t>
            </a:r>
            <a:endParaRPr lang="en-US" sz="95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005" y="2536032"/>
            <a:ext cx="4594148" cy="4594148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427673" y="9366171"/>
            <a:ext cx="13775055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isn't just another code generator. This is a paradigm shift. Traditional copilots give you code snippets, but you're still the one debugging and managing the entire project. Our agentic team automates the end-to-end workflow, handles its own errors, maintains context throughout the project, and manages complex, multi-step tasks. It's the difference between an assistant and a team.</a:t>
            </a:r>
            <a:endParaRPr lang="en-US" sz="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4C9B0-F0EC-80BF-7227-F53B14DA7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196A7D2-B1FA-35D9-7120-514759FD5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91F3E6C-5DE8-C697-7C85-8BF37BD5842B}"/>
              </a:ext>
            </a:extLst>
          </p:cNvPr>
          <p:cNvSpPr/>
          <p:nvPr/>
        </p:nvSpPr>
        <p:spPr>
          <a:xfrm>
            <a:off x="793790" y="30091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C16D139-4BED-45C5-8CB7-F4712BF39086}"/>
              </a:ext>
            </a:extLst>
          </p:cNvPr>
          <p:cNvSpPr/>
          <p:nvPr/>
        </p:nvSpPr>
        <p:spPr>
          <a:xfrm>
            <a:off x="7937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Any questions?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1629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0025"/>
            <a:ext cx="6893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 Data Science Agent Mix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58966"/>
            <a:ext cx="532697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Cursor for Data Scientists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96610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morning. Every developer today is getting an AI copilot that writes code. But what about data scientists? Their workflow is far more complex than just writing code. It's about a </a:t>
            </a:r>
            <a:r>
              <a:rPr lang="en-US" sz="17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Today, we're introducing the copilot for that entire process. We call it the AI Data Science Agent Mix: the Cursor for Data Scientists.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399" y="415171"/>
            <a:ext cx="7351990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Problem: The Data Science Bottleneck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87" y="886897"/>
            <a:ext cx="7299603" cy="729960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204002" y="1283137"/>
            <a:ext cx="5905500" cy="1202174"/>
          </a:xfrm>
          <a:prstGeom prst="roundRect">
            <a:avLst>
              <a:gd name="adj" fmla="val 6085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188762" y="1283137"/>
            <a:ext cx="60960" cy="1202174"/>
          </a:xfrm>
          <a:prstGeom prst="roundRect">
            <a:avLst>
              <a:gd name="adj" fmla="val 222900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415933" y="1449348"/>
            <a:ext cx="1955840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80% Time on Cleaning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415933" y="1836182"/>
            <a:ext cx="5527357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scientists spend a vast majority of their time on data preparation and cleaning, not on analysis.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8204002" y="2636282"/>
            <a:ext cx="5905500" cy="1202174"/>
          </a:xfrm>
          <a:prstGeom prst="roundRect">
            <a:avLst>
              <a:gd name="adj" fmla="val 6085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8188762" y="2636282"/>
            <a:ext cx="60960" cy="1202174"/>
          </a:xfrm>
          <a:prstGeom prst="roundRect">
            <a:avLst>
              <a:gd name="adj" fmla="val 222900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8415933" y="2802493"/>
            <a:ext cx="188714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Repetitive EDA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415933" y="3189327"/>
            <a:ext cx="5527357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Exploratory Data Analysis often involves tedious, repeatable tasks that consume valuable time.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8204002" y="3989427"/>
            <a:ext cx="5905500" cy="1202174"/>
          </a:xfrm>
          <a:prstGeom prst="roundRect">
            <a:avLst>
              <a:gd name="adj" fmla="val 6085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8188762" y="3989427"/>
            <a:ext cx="60960" cy="1202174"/>
          </a:xfrm>
          <a:prstGeom prst="roundRect">
            <a:avLst>
              <a:gd name="adj" fmla="val 222900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8415933" y="4155638"/>
            <a:ext cx="188714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Tool-Switching Chaos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8415933" y="4542473"/>
            <a:ext cx="5527357" cy="482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need to constantly switch between various tools and platforms fragments the workflow.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8204002" y="5342573"/>
            <a:ext cx="5905500" cy="960715"/>
          </a:xfrm>
          <a:prstGeom prst="roundRect">
            <a:avLst>
              <a:gd name="adj" fmla="val 7614"/>
            </a:avLst>
          </a:prstGeom>
          <a:solidFill>
            <a:srgbClr val="030303">
              <a:alpha val="75000"/>
            </a:srgbClr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8188762" y="5342573"/>
            <a:ext cx="60960" cy="960715"/>
          </a:xfrm>
          <a:prstGeom prst="roundRect">
            <a:avLst>
              <a:gd name="adj" fmla="val 222900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8415933" y="5508784"/>
            <a:ext cx="188714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Deployment Friction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8415933" y="5895618"/>
            <a:ext cx="5527357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Bringing models into production is often complex, slow, and prone to errors.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528399" y="8922306"/>
            <a:ext cx="13573601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67647" y="457557"/>
            <a:ext cx="1089510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Solution: Your AI Data Science Team</a:t>
            </a:r>
            <a:endParaRPr lang="en-US" sz="4450" dirty="0"/>
          </a:p>
        </p:txBody>
      </p:sp>
      <p:pic>
        <p:nvPicPr>
          <p:cNvPr id="7" name="Picture 6" descr="A diagram of a data science team&#10;&#10;AI-generated content may be incorrect.">
            <a:extLst>
              <a:ext uri="{FF2B5EF4-FFF2-40B4-BE49-F238E27FC236}">
                <a16:creationId xmlns:a16="http://schemas.microsoft.com/office/drawing/2014/main" id="{0CE8669D-E523-686F-6D72-E5EC8BB4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15" y="1513943"/>
            <a:ext cx="11166569" cy="61927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59039" y="423122"/>
            <a:ext cx="5033010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How It Works: From Prompt to Insight</a:t>
            </a:r>
            <a:endParaRPr lang="en-US" sz="4450" dirty="0"/>
          </a:p>
        </p:txBody>
      </p:sp>
      <p:sp>
        <p:nvSpPr>
          <p:cNvPr id="8" name="Text 4"/>
          <p:cNvSpPr/>
          <p:nvPr/>
        </p:nvSpPr>
        <p:spPr>
          <a:xfrm>
            <a:off x="404813" y="8645843"/>
            <a:ext cx="13820775" cy="370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 how does it work? It's powered by an agentic graph. When you enter a prompt, the Supervisor routes it to the right agent. For example, our Pandas Analyst. This agent doesn't just write code; it creates a plan, executes it, and—critically—if the code fails, it enters a self-correction loop to fix it. This resilience is what makes it so powerful.</a:t>
            </a:r>
            <a:endParaRPr lang="en-US" sz="90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537A5D-CE58-6911-0B83-DB59187E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1095733"/>
            <a:ext cx="6290631" cy="6144338"/>
          </a:xfrm>
          <a:prstGeom prst="rect">
            <a:avLst/>
          </a:prstGeom>
        </p:spPr>
      </p:pic>
      <p:pic>
        <p:nvPicPr>
          <p:cNvPr id="12" name="Picture 11" descr="A diagram of a data visualization&#10;&#10;AI-generated content may be incorrect.">
            <a:extLst>
              <a:ext uri="{FF2B5EF4-FFF2-40B4-BE49-F238E27FC236}">
                <a16:creationId xmlns:a16="http://schemas.microsoft.com/office/drawing/2014/main" id="{D30FE313-2E43-293E-E116-1913BECEB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055" y="1095733"/>
            <a:ext cx="5571780" cy="6367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4637" y="348723"/>
            <a:ext cx="1020104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DEMO 1: The Analyst Copilot in Action</a:t>
            </a:r>
            <a:endParaRPr lang="en-US" sz="4450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89B86C-5F9C-A255-6CE7-9DFB11B47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30" y="1181266"/>
            <a:ext cx="9000781" cy="66996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5304" y="412790"/>
            <a:ext cx="9218652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DEMO 2: Beyond Files - Databases &amp; Automated EDA</a:t>
            </a:r>
            <a:endParaRPr lang="en-US" sz="2950" dirty="0"/>
          </a:p>
        </p:txBody>
      </p:sp>
      <p:sp>
        <p:nvSpPr>
          <p:cNvPr id="5" name="Text 2"/>
          <p:cNvSpPr/>
          <p:nvPr/>
        </p:nvSpPr>
        <p:spPr>
          <a:xfrm>
            <a:off x="525304" y="8482846"/>
            <a:ext cx="6606778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SQL Agent connects directly to your database, allowing natural language queries to generate and run complex SQL statements.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7505938" y="8482846"/>
            <a:ext cx="6606778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Exploratory Copilot automates comprehensive EDA, generating insights into data quality and correlations with a single click.</a:t>
            </a:r>
            <a:endParaRPr lang="en-US" sz="1150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D83187-0884-4FA5-62DD-454359D6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3" y="1330174"/>
            <a:ext cx="6242450" cy="5805046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0956FE-6F06-93B6-F5BD-8A1AD3CA8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30174"/>
            <a:ext cx="6775019" cy="53872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014" y="385763"/>
            <a:ext cx="7504509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DEMO 3: From Analysis to Advanced Modeling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491014" y="9402128"/>
            <a:ext cx="8052078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Machine Learning Agent automates training, tuning, and comparison of dozens of models for specific problems like churn prediction.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B6F2E-D448-AE41-A150-2E127CE3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79" y="1553378"/>
            <a:ext cx="12695188" cy="60442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11976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Tech Stack: Built on a Modern Foundation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4"/>
            <a:ext cx="13042821" cy="2034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Langgraph</a:t>
            </a:r>
            <a:endParaRPr lang="en-US" sz="20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endParaRPr lang="en-US" sz="200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Jupyter</a:t>
            </a:r>
            <a:r>
              <a:rPr lang="en-US" sz="2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Notebook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478</Words>
  <Application>Microsoft Office PowerPoint</Application>
  <PresentationFormat>Custom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Saira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Anurag Jha</cp:lastModifiedBy>
  <cp:revision>3</cp:revision>
  <dcterms:created xsi:type="dcterms:W3CDTF">2025-10-03T23:16:36Z</dcterms:created>
  <dcterms:modified xsi:type="dcterms:W3CDTF">2025-10-03T23:28:49Z</dcterms:modified>
</cp:coreProperties>
</file>